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8" r:id="rId3"/>
    <p:sldId id="257" r:id="rId4"/>
    <p:sldId id="259" r:id="rId5"/>
    <p:sldId id="260" r:id="rId6"/>
    <p:sldId id="261" r:id="rId7"/>
    <p:sldId id="262" r:id="rId8"/>
    <p:sldId id="298" r:id="rId9"/>
    <p:sldId id="263" r:id="rId10"/>
    <p:sldId id="264" r:id="rId11"/>
    <p:sldId id="265" r:id="rId12"/>
    <p:sldId id="285" r:id="rId13"/>
    <p:sldId id="286" r:id="rId14"/>
    <p:sldId id="268" r:id="rId15"/>
    <p:sldId id="287" r:id="rId16"/>
    <p:sldId id="274" r:id="rId17"/>
    <p:sldId id="272" r:id="rId18"/>
    <p:sldId id="277" r:id="rId19"/>
    <p:sldId id="269" r:id="rId20"/>
    <p:sldId id="280" r:id="rId21"/>
    <p:sldId id="281" r:id="rId22"/>
    <p:sldId id="290" r:id="rId23"/>
    <p:sldId id="292" r:id="rId24"/>
    <p:sldId id="279" r:id="rId25"/>
    <p:sldId id="284" r:id="rId26"/>
    <p:sldId id="294" r:id="rId27"/>
    <p:sldId id="295" r:id="rId28"/>
    <p:sldId id="273" r:id="rId29"/>
    <p:sldId id="293" r:id="rId30"/>
    <p:sldId id="299" r:id="rId31"/>
    <p:sldId id="300" r:id="rId32"/>
    <p:sldId id="289" r:id="rId33"/>
    <p:sldId id="291" r:id="rId34"/>
    <p:sldId id="296" r:id="rId35"/>
    <p:sldId id="27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0"/>
    <p:restoredTop sz="83966"/>
  </p:normalViewPr>
  <p:slideViewPr>
    <p:cSldViewPr snapToGrid="0" snapToObjects="1">
      <p:cViewPr>
        <p:scale>
          <a:sx n="100" d="100"/>
          <a:sy n="100" d="100"/>
        </p:scale>
        <p:origin x="99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a:t>
            </a:fld>
            <a:endParaRPr lang="en-US"/>
          </a:p>
        </p:txBody>
      </p:sp>
    </p:spTree>
    <p:extLst>
      <p:ext uri="{BB962C8B-B14F-4D97-AF65-F5344CB8AC3E}">
        <p14:creationId xmlns:p14="http://schemas.microsoft.com/office/powerpoint/2010/main" val="3545263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Additional to accounting for changes between individual bases to occur at different speeds, we also have some positions in the alignment that are more or less likely to change.</a:t>
            </a:r>
          </a:p>
          <a:p>
            <a:pPr marL="171450" indent="-171450">
              <a:buFont typeface="Arial" panose="020B0604020202020204" pitchFamily="34" charset="0"/>
              <a:buChar char="•"/>
            </a:pPr>
            <a:r>
              <a:rPr lang="en-US" dirty="0"/>
              <a:t>This can e.g. be the case if the positions codes for an amino acid at a vital position in a protein that can’t be changed.</a:t>
            </a:r>
          </a:p>
          <a:p>
            <a:pPr marL="171450" indent="-171450">
              <a:buFont typeface="Arial" panose="020B0604020202020204" pitchFamily="34" charset="0"/>
              <a:buChar char="•"/>
            </a:pPr>
            <a:r>
              <a:rPr lang="en-US" dirty="0"/>
              <a:t>Other nucleotides might code for amino acids at positions that interact with the immune system etc.</a:t>
            </a:r>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46768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Proportion of invariable sites accounts for positions in the alignment that can’t be changed, are fixed.</a:t>
            </a:r>
          </a:p>
          <a:p>
            <a:pPr marL="171450" indent="-171450">
              <a:buFont typeface="Arial" panose="020B0604020202020204" pitchFamily="34" charset="0"/>
              <a:buChar char="•"/>
            </a:pPr>
            <a:r>
              <a:rPr lang="en-US" dirty="0"/>
              <a:t>Estimating the proportion of invariants adds one parameter to an analysis and slows down the likelihood calculation by a factor of 2.</a:t>
            </a:r>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40012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Gamma rates assume each sire evolves at a relative speed that is a draw from a gamma distribution. </a:t>
            </a:r>
          </a:p>
          <a:p>
            <a:pPr marL="171450" indent="-171450">
              <a:buFont typeface="Arial" panose="020B0604020202020204" pitchFamily="34" charset="0"/>
              <a:buChar char="•"/>
            </a:pPr>
            <a:r>
              <a:rPr lang="en-US" dirty="0"/>
              <a:t>The alpha value of this distribution is estimated during the MCMC.</a:t>
            </a:r>
          </a:p>
          <a:p>
            <a:pPr marL="171450" indent="-171450">
              <a:buFont typeface="Arial" panose="020B0604020202020204" pitchFamily="34" charset="0"/>
              <a:buChar char="•"/>
            </a:pPr>
            <a:r>
              <a:rPr lang="en-US" dirty="0"/>
              <a:t>The larger alpha, the bigger the difference in speed of evolution between individual site is.</a:t>
            </a:r>
          </a:p>
          <a:p>
            <a:pPr marL="171450" indent="-171450">
              <a:buFont typeface="Arial" panose="020B0604020202020204" pitchFamily="34" charset="0"/>
              <a:buChar char="•"/>
            </a:pPr>
            <a:r>
              <a:rPr lang="en-US" dirty="0"/>
              <a:t>To be computationally feasible, the gamma distribution is approximated by a discretized distribution, i.e. split into some number of gamma rate categories.</a:t>
            </a:r>
          </a:p>
          <a:p>
            <a:pPr marL="171450" indent="-171450">
              <a:buFont typeface="Arial" panose="020B0604020202020204" pitchFamily="34" charset="0"/>
              <a:buChar char="•"/>
            </a:pPr>
            <a:r>
              <a:rPr lang="en-US" dirty="0"/>
              <a:t>The number of categories is typically 4 or 5.Why? Because it works </a:t>
            </a:r>
            <a:r>
              <a:rPr lang="en-US" dirty="0">
                <a:sym typeface="Wingdings" pitchFamily="2" charset="2"/>
              </a:rPr>
              <a:t>good enough</a:t>
            </a: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42403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Additional to those models, the reading frame is an important determinant of the speed of evolution.</a:t>
            </a:r>
          </a:p>
          <a:p>
            <a:pPr marL="171450" indent="-171450">
              <a:buFont typeface="Arial" panose="020B0604020202020204" pitchFamily="34" charset="0"/>
              <a:buChar char="•"/>
            </a:pPr>
            <a:r>
              <a:rPr lang="en-US" dirty="0"/>
              <a:t>The third codon position is typically substantially more flexible than the first two.</a:t>
            </a:r>
          </a:p>
          <a:p>
            <a:pPr marL="171450" indent="-171450">
              <a:buFont typeface="Arial" panose="020B0604020202020204" pitchFamily="34" charset="0"/>
              <a:buChar char="•"/>
            </a:pPr>
            <a:r>
              <a:rPr lang="en-US" dirty="0"/>
              <a:t>Nucleotide changes on the third positions are much less likely to lead to amino acid changes and or therefore more often synonymous and can be expected to occur much more often</a:t>
            </a:r>
          </a:p>
          <a:p>
            <a:pPr marL="171450" indent="-171450">
              <a:buFont typeface="Arial" panose="020B0604020202020204" pitchFamily="34" charset="0"/>
              <a:buChar char="•"/>
            </a:pPr>
            <a:r>
              <a:rPr lang="en-US" dirty="0"/>
              <a:t>Nucleotide changes on the first two positions, in turn, are much more likely to be non-synonymous</a:t>
            </a:r>
          </a:p>
          <a:p>
            <a:pPr marL="171450" indent="-171450">
              <a:buFont typeface="Arial" panose="020B0604020202020204" pitchFamily="34" charset="0"/>
              <a:buChar char="•"/>
            </a:pPr>
            <a:r>
              <a:rPr lang="en-US" dirty="0"/>
              <a:t>The way this is dealt with in the models is by splitting the alignment into different reading frames, to allow each one to have it’s of substitution and rate heterogeneity models as well as a different average rate of evolution.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14</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almost all cases, models that account for reading frames are a better descriptor of the truth than those that are not.</a:t>
            </a:r>
          </a:p>
        </p:txBody>
      </p:sp>
      <p:sp>
        <p:nvSpPr>
          <p:cNvPr id="4" name="Slide Number Placeholder 3"/>
          <p:cNvSpPr>
            <a:spLocks noGrp="1"/>
          </p:cNvSpPr>
          <p:nvPr>
            <p:ph type="sldNum" sz="quarter" idx="5"/>
          </p:nvPr>
        </p:nvSpPr>
        <p:spPr/>
        <p:txBody>
          <a:bodyPr/>
          <a:lstStyle/>
          <a:p>
            <a:fld id="{44151E07-10EA-3C4F-96D5-854F65AB33A2}" type="slidenum">
              <a:rPr lang="en-US" smtClean="0"/>
              <a:t>15</a:t>
            </a:fld>
            <a:endParaRPr lang="en-US"/>
          </a:p>
        </p:txBody>
      </p:sp>
    </p:spTree>
    <p:extLst>
      <p:ext uri="{BB962C8B-B14F-4D97-AF65-F5344CB8AC3E}">
        <p14:creationId xmlns:p14="http://schemas.microsoft.com/office/powerpoint/2010/main" val="129899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site models gets us to divergence trees, where branch lengths are in genetic distance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19</a:t>
            </a:fld>
            <a:endParaRPr lang="en-US"/>
          </a:p>
        </p:txBody>
      </p:sp>
    </p:spTree>
    <p:extLst>
      <p:ext uri="{BB962C8B-B14F-4D97-AF65-F5344CB8AC3E}">
        <p14:creationId xmlns:p14="http://schemas.microsoft.com/office/powerpoint/2010/main" val="347008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the divergence (on the y-axis) of sample taken over many years, this divergence accumulate over time in pretty much a linear fashion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shows a direct relationship between time and divergence, which we can make use of.</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20</a:t>
            </a:fld>
            <a:endParaRPr lang="en-US"/>
          </a:p>
        </p:txBody>
      </p:sp>
    </p:spTree>
    <p:extLst>
      <p:ext uri="{BB962C8B-B14F-4D97-AF65-F5344CB8AC3E}">
        <p14:creationId xmlns:p14="http://schemas.microsoft.com/office/powerpoint/2010/main" val="2408511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Clock models essentially denote functions that map genetic distance into real time. </a:t>
            </a:r>
          </a:p>
          <a:p>
            <a:pPr marL="171450" indent="-171450">
              <a:buFont typeface="Arial" panose="020B0604020202020204" pitchFamily="34" charset="0"/>
              <a:buChar char="•"/>
            </a:pPr>
            <a:r>
              <a:rPr lang="en-US" dirty="0"/>
              <a:t>Clock models allow us to get to time trees where branch lengths denote real time.</a:t>
            </a:r>
          </a:p>
        </p:txBody>
      </p:sp>
      <p:sp>
        <p:nvSpPr>
          <p:cNvPr id="4" name="Slide Number Placeholder 3"/>
          <p:cNvSpPr>
            <a:spLocks noGrp="1"/>
          </p:cNvSpPr>
          <p:nvPr>
            <p:ph type="sldNum" sz="quarter" idx="5"/>
          </p:nvPr>
        </p:nvSpPr>
        <p:spPr/>
        <p:txBody>
          <a:bodyPr/>
          <a:lstStyle/>
          <a:p>
            <a:fld id="{44151E07-10EA-3C4F-96D5-854F65AB33A2}" type="slidenum">
              <a:rPr lang="en-US" smtClean="0"/>
              <a:t>21</a:t>
            </a:fld>
            <a:endParaRPr lang="en-US"/>
          </a:p>
        </p:txBody>
      </p:sp>
    </p:spTree>
    <p:extLst>
      <p:ext uri="{BB962C8B-B14F-4D97-AF65-F5344CB8AC3E}">
        <p14:creationId xmlns:p14="http://schemas.microsoft.com/office/powerpoint/2010/main" val="1117320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22</a:t>
            </a:fld>
            <a:endParaRPr lang="en-US"/>
          </a:p>
        </p:txBody>
      </p:sp>
    </p:spTree>
    <p:extLst>
      <p:ext uri="{BB962C8B-B14F-4D97-AF65-F5344CB8AC3E}">
        <p14:creationId xmlns:p14="http://schemas.microsoft.com/office/powerpoint/2010/main" val="4113388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408415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Phylogenetic trees capture past transmission dynamics</a:t>
            </a:r>
          </a:p>
          <a:p>
            <a:r>
              <a:rPr lang="en-US" dirty="0"/>
              <a:t>* Each lineages in a tree corresponds to a pathogen in a host</a:t>
            </a:r>
          </a:p>
        </p:txBody>
      </p:sp>
      <p:sp>
        <p:nvSpPr>
          <p:cNvPr id="4" name="Slide Number Placeholder 3"/>
          <p:cNvSpPr>
            <a:spLocks noGrp="1"/>
          </p:cNvSpPr>
          <p:nvPr>
            <p:ph type="sldNum" sz="quarter" idx="5"/>
          </p:nvPr>
        </p:nvSpPr>
        <p:spPr/>
        <p:txBody>
          <a:bodyPr/>
          <a:lstStyle/>
          <a:p>
            <a:fld id="{44151E07-10EA-3C4F-96D5-854F65AB33A2}" type="slidenum">
              <a:rPr lang="en-US" smtClean="0"/>
              <a:t>2</a:t>
            </a:fld>
            <a:endParaRPr lang="en-US"/>
          </a:p>
        </p:txBody>
      </p:sp>
    </p:spTree>
    <p:extLst>
      <p:ext uri="{BB962C8B-B14F-4D97-AF65-F5344CB8AC3E}">
        <p14:creationId xmlns:p14="http://schemas.microsoft.com/office/powerpoint/2010/main" val="3999528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25</a:t>
            </a:fld>
            <a:endParaRPr lang="en-US"/>
          </a:p>
        </p:txBody>
      </p:sp>
    </p:spTree>
    <p:extLst>
      <p:ext uri="{BB962C8B-B14F-4D97-AF65-F5344CB8AC3E}">
        <p14:creationId xmlns:p14="http://schemas.microsoft.com/office/powerpoint/2010/main" val="2028386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Local clocks estimate when clock rates change.</a:t>
            </a:r>
          </a:p>
          <a:p>
            <a:pPr marL="171450" indent="-171450">
              <a:buFont typeface="Arial" panose="020B0604020202020204" pitchFamily="34" charset="0"/>
              <a:buChar char="•"/>
            </a:pPr>
            <a:r>
              <a:rPr lang="en-US" dirty="0"/>
              <a:t>Clock rates are always inherited from the parent lineage, unless there is a rate shift.</a:t>
            </a:r>
          </a:p>
          <a:p>
            <a:pPr marL="171450" indent="-171450">
              <a:buFont typeface="Arial" panose="020B0604020202020204" pitchFamily="34" charset="0"/>
              <a:buChar char="•"/>
            </a:pPr>
            <a:r>
              <a:rPr lang="en-US" dirty="0"/>
              <a:t>In practice, convergence can be an issue with local clock models.</a:t>
            </a:r>
          </a:p>
        </p:txBody>
      </p:sp>
      <p:sp>
        <p:nvSpPr>
          <p:cNvPr id="4" name="Slide Number Placeholder 3"/>
          <p:cNvSpPr>
            <a:spLocks noGrp="1"/>
          </p:cNvSpPr>
          <p:nvPr>
            <p:ph type="sldNum" sz="quarter" idx="5"/>
          </p:nvPr>
        </p:nvSpPr>
        <p:spPr/>
        <p:txBody>
          <a:bodyPr/>
          <a:lstStyle/>
          <a:p>
            <a:fld id="{44151E07-10EA-3C4F-96D5-854F65AB33A2}" type="slidenum">
              <a:rPr lang="en-US" smtClean="0"/>
              <a:t>26</a:t>
            </a:fld>
            <a:endParaRPr lang="en-US"/>
          </a:p>
        </p:txBody>
      </p:sp>
    </p:spTree>
    <p:extLst>
      <p:ext uri="{BB962C8B-B14F-4D97-AF65-F5344CB8AC3E}">
        <p14:creationId xmlns:p14="http://schemas.microsoft.com/office/powerpoint/2010/main" val="1624231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Uncorrelated clocks assume that the clock rate of each individual branch is a random draw from some distribution.</a:t>
            </a:r>
          </a:p>
          <a:p>
            <a:pPr marL="171450" indent="-171450">
              <a:buFont typeface="Arial" panose="020B0604020202020204" pitchFamily="34" charset="0"/>
              <a:buChar char="•"/>
            </a:pPr>
            <a:r>
              <a:rPr lang="en-US" dirty="0"/>
              <a:t>In BEAST2, this distribution is either an exponential distribution or a lognormal one. </a:t>
            </a:r>
          </a:p>
          <a:p>
            <a:pPr marL="171450" indent="-171450">
              <a:buFont typeface="Arial" panose="020B0604020202020204" pitchFamily="34" charset="0"/>
              <a:buChar char="•"/>
            </a:pPr>
            <a:r>
              <a:rPr lang="en-US" dirty="0"/>
              <a:t>For the lognormal case, the width of the distribution from which the clock rate of each branch is drawn is a parameter that is estimated.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27</a:t>
            </a:fld>
            <a:endParaRPr lang="en-US"/>
          </a:p>
        </p:txBody>
      </p:sp>
    </p:spTree>
    <p:extLst>
      <p:ext uri="{BB962C8B-B14F-4D97-AF65-F5344CB8AC3E}">
        <p14:creationId xmlns:p14="http://schemas.microsoft.com/office/powerpoint/2010/main" val="219315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Mapping into real time allows to infer when set of sequences last shared a common ancestor.</a:t>
            </a:r>
          </a:p>
          <a:p>
            <a:pPr marL="171450" indent="-171450">
              <a:buFont typeface="Arial" panose="020B0604020202020204" pitchFamily="34" charset="0"/>
              <a:buChar char="•"/>
            </a:pPr>
            <a:r>
              <a:rPr lang="en-US" dirty="0"/>
              <a:t>This is an example of SARS-CoV-2 sequences from Washington State where after an initial case, later sequences are inferred to have shared a common ancestor sometime around February first.</a:t>
            </a:r>
          </a:p>
        </p:txBody>
      </p:sp>
      <p:sp>
        <p:nvSpPr>
          <p:cNvPr id="4" name="Slide Number Placeholder 3"/>
          <p:cNvSpPr>
            <a:spLocks noGrp="1"/>
          </p:cNvSpPr>
          <p:nvPr>
            <p:ph type="sldNum" sz="quarter" idx="5"/>
          </p:nvPr>
        </p:nvSpPr>
        <p:spPr/>
        <p:txBody>
          <a:bodyPr/>
          <a:lstStyle/>
          <a:p>
            <a:fld id="{44151E07-10EA-3C4F-96D5-854F65AB33A2}" type="slidenum">
              <a:rPr lang="en-US" smtClean="0"/>
              <a:t>28</a:t>
            </a:fld>
            <a:endParaRPr lang="en-US"/>
          </a:p>
        </p:txBody>
      </p:sp>
    </p:spTree>
    <p:extLst>
      <p:ext uri="{BB962C8B-B14F-4D97-AF65-F5344CB8AC3E}">
        <p14:creationId xmlns:p14="http://schemas.microsoft.com/office/powerpoint/2010/main" val="2659725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do not only depend on the pathogen, but also on the host.</a:t>
            </a:r>
          </a:p>
          <a:p>
            <a:pPr marL="171450" indent="-171450">
              <a:buFont typeface="Arial" panose="020B0604020202020204" pitchFamily="34" charset="0"/>
              <a:buChar char="•"/>
            </a:pPr>
            <a:r>
              <a:rPr lang="en-US" dirty="0"/>
              <a:t>In this example, the evolutionary rate </a:t>
            </a:r>
            <a:r>
              <a:rPr lang="en-US" dirty="0" err="1"/>
              <a:t>fo</a:t>
            </a:r>
            <a:r>
              <a:rPr lang="en-US" dirty="0"/>
              <a:t> the PB2 segment of influenza viruses is estimated to evolve slower in humans and equines compared to birds and pigs/</a:t>
            </a:r>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2688619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1195062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604958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Tip date randomization can be used to see if there actually is time signal in the data.</a:t>
            </a:r>
          </a:p>
          <a:p>
            <a:pPr marL="171450" indent="-171450">
              <a:buFont typeface="Arial" panose="020B0604020202020204" pitchFamily="34" charset="0"/>
              <a:buChar char="•"/>
            </a:pPr>
            <a:r>
              <a:rPr lang="en-US" dirty="0"/>
              <a:t>The idea is that if we use random tip dates, what is the estimate for the clock rate. </a:t>
            </a:r>
          </a:p>
          <a:p>
            <a:pPr marL="171450" indent="-171450">
              <a:buFont typeface="Arial" panose="020B0604020202020204" pitchFamily="34" charset="0"/>
              <a:buChar char="•"/>
            </a:pPr>
            <a:r>
              <a:rPr lang="en-US" dirty="0"/>
              <a:t>If there is signal in the data, the clock rate estimates for the true tip dates should be substantially different (higher) from the estimates using random tip dates.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426570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Bayesian phylogenetics, everything impacts everything else.</a:t>
            </a:r>
          </a:p>
          <a:p>
            <a:pPr marL="171450" indent="-171450">
              <a:buFont typeface="Arial" panose="020B0604020202020204" pitchFamily="34" charset="0"/>
              <a:buChar char="•"/>
            </a:pPr>
            <a:r>
              <a:rPr lang="en-US" dirty="0"/>
              <a:t>Tree priors, which we will cover tomorrow in more detail, can for example put more or less weight on some branch lengths.</a:t>
            </a:r>
          </a:p>
          <a:p>
            <a:pPr marL="171450" indent="-171450">
              <a:buFont typeface="Arial" panose="020B0604020202020204" pitchFamily="34" charset="0"/>
              <a:buChar char="•"/>
            </a:pPr>
            <a:r>
              <a:rPr lang="en-US" dirty="0"/>
              <a:t>This can in turn influence rate estimates</a:t>
            </a:r>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258951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During replication of pathogens, random errors occur, some of which increase fitness, some of which do nothing and most of which have a negative impact</a:t>
            </a:r>
          </a:p>
          <a:p>
            <a:r>
              <a:rPr lang="en-US" dirty="0"/>
              <a:t>* These random error happen at a rate that is given by the mutation rate</a:t>
            </a:r>
          </a:p>
          <a:p>
            <a:r>
              <a:rPr lang="en-US" dirty="0"/>
              <a:t>* Over time, random error accumulate</a:t>
            </a:r>
          </a:p>
        </p:txBody>
      </p:sp>
      <p:sp>
        <p:nvSpPr>
          <p:cNvPr id="4" name="Slide Number Placeholder 3"/>
          <p:cNvSpPr>
            <a:spLocks noGrp="1"/>
          </p:cNvSpPr>
          <p:nvPr>
            <p:ph type="sldNum" sz="quarter" idx="5"/>
          </p:nvPr>
        </p:nvSpPr>
        <p:spPr/>
        <p:txBody>
          <a:bodyPr/>
          <a:lstStyle/>
          <a:p>
            <a:fld id="{44151E07-10EA-3C4F-96D5-854F65AB33A2}" type="slidenum">
              <a:rPr lang="en-US" smtClean="0"/>
              <a:t>3</a:t>
            </a:fld>
            <a:endParaRPr lang="en-US"/>
          </a:p>
        </p:txBody>
      </p:sp>
    </p:spTree>
    <p:extLst>
      <p:ext uri="{BB962C8B-B14F-4D97-AF65-F5344CB8AC3E}">
        <p14:creationId xmlns:p14="http://schemas.microsoft.com/office/powerpoint/2010/main" val="267993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then go and sequence pathogens isolated from different individuals, the sequence data will look differently depending on how far apart in the transmission history they are</a:t>
            </a:r>
          </a:p>
          <a:p>
            <a:pPr marL="171450" indent="-171450">
              <a:buFont typeface="Arial" panose="020B0604020202020204" pitchFamily="34" charset="0"/>
              <a:buChar char="•"/>
            </a:pPr>
            <a:r>
              <a:rPr lang="en-US" dirty="0"/>
              <a:t>The further apart in the transmission history, the more diverged the genetic sequence data will be.</a:t>
            </a:r>
          </a:p>
          <a:p>
            <a:pPr marL="171450" indent="-171450">
              <a:buFont typeface="Arial" panose="020B0604020202020204" pitchFamily="34" charset="0"/>
              <a:buChar char="•"/>
            </a:pPr>
            <a:r>
              <a:rPr lang="en-US" dirty="0"/>
              <a:t>Additional to the genomic sequences, we often know when a sample was isolated from a patient.</a:t>
            </a:r>
          </a:p>
        </p:txBody>
      </p:sp>
      <p:sp>
        <p:nvSpPr>
          <p:cNvPr id="4" name="Slide Number Placeholder 3"/>
          <p:cNvSpPr>
            <a:spLocks noGrp="1"/>
          </p:cNvSpPr>
          <p:nvPr>
            <p:ph type="sldNum" sz="quarter" idx="5"/>
          </p:nvPr>
        </p:nvSpPr>
        <p:spPr/>
        <p:txBody>
          <a:bodyPr/>
          <a:lstStyle/>
          <a:p>
            <a:fld id="{44151E07-10EA-3C4F-96D5-854F65AB33A2}" type="slidenum">
              <a:rPr lang="en-US" smtClean="0"/>
              <a:t>4</a:t>
            </a:fld>
            <a:endParaRPr lang="en-US"/>
          </a:p>
        </p:txBody>
      </p:sp>
    </p:spTree>
    <p:extLst>
      <p:ext uri="{BB962C8B-B14F-4D97-AF65-F5344CB8AC3E}">
        <p14:creationId xmlns:p14="http://schemas.microsoft.com/office/powerpoint/2010/main" val="136962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genetic sequence data and sample isolation time constitute the data in our later models and are typically in the form of a multiple sequence alignment with sampling times.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1854519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then use mathematical models to get from a multiple sequence alignment and sampling times to an estimate of these sequences relate over time.</a:t>
            </a:r>
          </a:p>
          <a:p>
            <a:pPr marL="171450" indent="-171450">
              <a:buFont typeface="Arial" panose="020B0604020202020204" pitchFamily="34" charset="0"/>
              <a:buChar char="•"/>
            </a:pPr>
            <a:r>
              <a:rPr lang="en-US" dirty="0"/>
              <a:t>This relation over time is denoted by timed phylogenetic trees.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663365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1236511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9</a:t>
            </a:fld>
            <a:endParaRPr lang="en-US"/>
          </a:p>
        </p:txBody>
      </p:sp>
    </p:spTree>
    <p:extLst>
      <p:ext uri="{BB962C8B-B14F-4D97-AF65-F5344CB8AC3E}">
        <p14:creationId xmlns:p14="http://schemas.microsoft.com/office/powerpoint/2010/main" val="67011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Substitution models tell us how to model the relative speed/rate of changes between nucleotides.</a:t>
            </a:r>
          </a:p>
          <a:p>
            <a:pPr marL="171450" indent="-171450">
              <a:buFont typeface="Arial" panose="020B0604020202020204" pitchFamily="34" charset="0"/>
              <a:buChar char="•"/>
            </a:pPr>
            <a:r>
              <a:rPr lang="en-US" dirty="0"/>
              <a:t>The simplest model (the Jukes cantor) assumes that all transitions between nucleotides (e.g. A-&gt;T, A-G…) happen equally fast. Additionally, it assumes that all bases occur equally often. The JC model requires 0 parameters to be estimates</a:t>
            </a:r>
          </a:p>
          <a:p>
            <a:pPr marL="171450" indent="-171450">
              <a:buFont typeface="Arial" panose="020B0604020202020204" pitchFamily="34" charset="0"/>
              <a:buChar char="•"/>
            </a:pPr>
            <a:r>
              <a:rPr lang="en-US" dirty="0"/>
              <a:t>The HKY model allows for transitions and transversions to happen at different relative rates and for nucleotides to occur at different relative frequencies. Transitions are nucleotide changes between chemically closely related nucleotides and transversions those between chemically more distantly related nucleotides. The prior assumption is that transitions are more likely than transversion. This model has 4 parameters to be estimated.</a:t>
            </a:r>
          </a:p>
          <a:p>
            <a:pPr marL="171450" indent="-171450">
              <a:buFont typeface="Arial" panose="020B0604020202020204" pitchFamily="34" charset="0"/>
              <a:buChar char="•"/>
            </a:pPr>
            <a:r>
              <a:rPr lang="en-US" dirty="0"/>
              <a:t>The GTR model allows all rates and nucleotide frequencies to differ and is typically the most complex substitutions model that is regularly used.</a:t>
            </a:r>
          </a:p>
          <a:p>
            <a:pPr marL="171450" indent="-171450">
              <a:buFont typeface="Arial" panose="020B0604020202020204" pitchFamily="34" charset="0"/>
              <a:buChar char="•"/>
            </a:pPr>
            <a:r>
              <a:rPr lang="en-US" dirty="0"/>
              <a:t>There is a vast amount of other substitution models between all of these, only few which are actually named.</a:t>
            </a:r>
          </a:p>
          <a:p>
            <a:pPr marL="171450" indent="-171450">
              <a:buFont typeface="Arial" panose="020B0604020202020204" pitchFamily="34" charset="0"/>
              <a:buChar char="•"/>
            </a:pPr>
            <a:r>
              <a:rPr lang="en-US" dirty="0"/>
              <a:t>All the models assume that rates of nucleotide changes are equally likely in both direction (resp. are symmetric).</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10</a:t>
            </a:fld>
            <a:endParaRPr lang="en-US"/>
          </a:p>
        </p:txBody>
      </p:sp>
    </p:spTree>
    <p:extLst>
      <p:ext uri="{BB962C8B-B14F-4D97-AF65-F5344CB8AC3E}">
        <p14:creationId xmlns:p14="http://schemas.microsoft.com/office/powerpoint/2010/main" val="25148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7/23/20</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7/23/20</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genomenon.com/codon-char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p:txBody>
          <a:bodyPr/>
          <a:lstStyle/>
          <a:p>
            <a:r>
              <a:rPr lang="en-US" dirty="0"/>
              <a:t>Site and clock models in phylogenetics</a:t>
            </a:r>
          </a:p>
        </p:txBody>
      </p:sp>
    </p:spTree>
    <p:extLst>
      <p:ext uri="{BB962C8B-B14F-4D97-AF65-F5344CB8AC3E}">
        <p14:creationId xmlns:p14="http://schemas.microsoft.com/office/powerpoint/2010/main" val="306531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a:latin typeface="Helvetica Neue Light" panose="02000403000000020004" pitchFamily="2" charset="0"/>
              </a:rPr>
              <a:t>JC</a:t>
            </a:r>
          </a:p>
          <a:p>
            <a:pPr algn="ctr">
              <a:spcBef>
                <a:spcPct val="0"/>
              </a:spcBef>
              <a:buClrTx/>
              <a:buSzTx/>
              <a:buFontTx/>
              <a:buNone/>
            </a:pPr>
            <a:r>
              <a:rPr lang="en-US" altLang="en-US" sz="2400">
                <a:solidFill>
                  <a:srgbClr val="FF0000"/>
                </a:solidFill>
                <a:latin typeface="Helvetica Neue Light" panose="02000403000000020004" pitchFamily="2" charset="0"/>
              </a:rPr>
              <a:t>a=b=c=d=e=f</a:t>
            </a:r>
          </a:p>
          <a:p>
            <a:pPr algn="ctr">
              <a:spcBef>
                <a:spcPct val="0"/>
              </a:spcBef>
              <a:buClrTx/>
              <a:buSzTx/>
              <a:buFontTx/>
              <a:buNone/>
            </a:pP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A</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C</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G</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T</a:t>
            </a:r>
          </a:p>
          <a:p>
            <a:pPr algn="ctr">
              <a:spcBef>
                <a:spcPct val="0"/>
              </a:spcBef>
              <a:buClrTx/>
              <a:buSzTx/>
              <a:buFontTx/>
              <a:buNone/>
            </a:pPr>
            <a:r>
              <a:rPr lang="en-US" altLang="en-US" sz="2400">
                <a:latin typeface="Helvetica Neue Light" panose="02000403000000020004" pitchFamily="2" charset="0"/>
              </a:rPr>
              <a:t>No I or G </a:t>
            </a:r>
          </a:p>
          <a:p>
            <a:pPr algn="ctr">
              <a:spcBef>
                <a:spcPct val="0"/>
              </a:spcBef>
              <a:buClrTx/>
              <a:buSzTx/>
              <a:buFontTx/>
              <a:buNone/>
            </a:pPr>
            <a:r>
              <a:rPr lang="en-US" altLang="en-US" sz="2400">
                <a:latin typeface="Helvetica Neue Light" panose="02000403000000020004" pitchFamily="2" charset="0"/>
              </a:rPr>
              <a:t>0 free parameters</a:t>
            </a:r>
            <a:endParaRPr lang="en-US" altLang="en-US" sz="2400">
              <a:solidFill>
                <a:srgbClr val="FF0000"/>
              </a:solidFill>
              <a:latin typeface="Helvetica Neue Light" panose="02000403000000020004"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GTR</a:t>
            </a:r>
          </a:p>
          <a:p>
            <a:pPr algn="ctr">
              <a:spcBef>
                <a:spcPct val="0"/>
              </a:spcBef>
              <a:buClrTx/>
              <a:buSzTx/>
              <a:buFontTx/>
              <a:buNone/>
            </a:pPr>
            <a:r>
              <a:rPr lang="en-US" altLang="en-US" sz="2400" dirty="0">
                <a:solidFill>
                  <a:srgbClr val="FF0000"/>
                </a:solidFill>
                <a:latin typeface="Helvetica Neue Light" panose="02000403000000020004" pitchFamily="2" charset="0"/>
              </a:rPr>
              <a:t>a, b, c, d, e, 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8 free parameters</a:t>
            </a:r>
            <a:endParaRPr lang="en-US" altLang="en-US" sz="2400" dirty="0">
              <a:solidFill>
                <a:srgbClr val="FF0000"/>
              </a:solidFill>
              <a:latin typeface="Helvetica Neue Light" panose="02000403000000020004"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HKY</a:t>
            </a:r>
          </a:p>
          <a:p>
            <a:pPr algn="ctr">
              <a:spcBef>
                <a:spcPct val="0"/>
              </a:spcBef>
              <a:buClrTx/>
              <a:buSzTx/>
              <a:buFontTx/>
              <a:buNone/>
            </a:pPr>
            <a:r>
              <a:rPr lang="en-US" altLang="en-US" sz="2400" dirty="0">
                <a:solidFill>
                  <a:srgbClr val="FF0000"/>
                </a:solidFill>
                <a:latin typeface="Helvetica Neue Light" panose="02000403000000020004" pitchFamily="2" charset="0"/>
              </a:rPr>
              <a:t>a=c=d=f, b=e</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4 free parameters</a:t>
            </a:r>
            <a:endParaRPr lang="en-US" altLang="en-US" sz="2400" dirty="0">
              <a:solidFill>
                <a:srgbClr val="FF0000"/>
              </a:solidFill>
              <a:latin typeface="Helvetica Neue Light" panose="02000403000000020004"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8013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fontScale="90000"/>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spTree>
    <p:extLst>
      <p:ext uri="{BB962C8B-B14F-4D97-AF65-F5344CB8AC3E}">
        <p14:creationId xmlns:p14="http://schemas.microsoft.com/office/powerpoint/2010/main" val="1421287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7303B2C-9F09-904D-8C6E-8CE0345CE65F}"/>
              </a:ext>
            </a:extLst>
          </p:cNvPr>
          <p:cNvPicPr>
            <a:picLocks noChangeAspect="1"/>
          </p:cNvPicPr>
          <p:nvPr/>
        </p:nvPicPr>
        <p:blipFill>
          <a:blip r:embed="rId3"/>
          <a:stretch>
            <a:fillRect/>
          </a:stretch>
        </p:blipFill>
        <p:spPr>
          <a:xfrm>
            <a:off x="0" y="1690688"/>
            <a:ext cx="12192000" cy="4913443"/>
          </a:xfrm>
          <a:prstGeom prst="rect">
            <a:avLst/>
          </a:prstGeom>
        </p:spPr>
      </p:pic>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Accounting for rate variation between codon positions is almost always better</a:t>
            </a:r>
          </a:p>
        </p:txBody>
      </p:sp>
      <p:sp>
        <p:nvSpPr>
          <p:cNvPr id="8" name="TextBox 7">
            <a:extLst>
              <a:ext uri="{FF2B5EF4-FFF2-40B4-BE49-F238E27FC236}">
                <a16:creationId xmlns:a16="http://schemas.microsoft.com/office/drawing/2014/main" id="{7487AF74-2D85-D84F-9F5A-4EE30A2829DD}"/>
              </a:ext>
            </a:extLst>
          </p:cNvPr>
          <p:cNvSpPr txBox="1"/>
          <p:nvPr/>
        </p:nvSpPr>
        <p:spPr>
          <a:xfrm>
            <a:off x="9036424" y="6488668"/>
            <a:ext cx="3155576" cy="369332"/>
          </a:xfrm>
          <a:prstGeom prst="rect">
            <a:avLst/>
          </a:prstGeom>
          <a:noFill/>
        </p:spPr>
        <p:txBody>
          <a:bodyPr wrap="square" rtlCol="0">
            <a:spAutoFit/>
          </a:bodyPr>
          <a:lstStyle/>
          <a:p>
            <a:r>
              <a:rPr lang="en-US" dirty="0"/>
              <a:t>Shapiro et al., 2006, </a:t>
            </a:r>
            <a:r>
              <a:rPr lang="en-US" i="1" dirty="0"/>
              <a:t>MBE</a:t>
            </a:r>
          </a:p>
        </p:txBody>
      </p:sp>
    </p:spTree>
    <p:extLst>
      <p:ext uri="{BB962C8B-B14F-4D97-AF65-F5344CB8AC3E}">
        <p14:creationId xmlns:p14="http://schemas.microsoft.com/office/powerpoint/2010/main" val="183448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lead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Don’t forget to account for rate heterogeneity (experience). Also, the JC69 model is hardly ever appropriate. </a:t>
            </a:r>
          </a:p>
          <a:p>
            <a:endParaRPr lang="en-US" dirty="0"/>
          </a:p>
          <a:p>
            <a:endParaRPr lang="en-US" dirty="0"/>
          </a:p>
          <a:p>
            <a:endParaRPr lang="en-US" dirty="0"/>
          </a:p>
        </p:txBody>
      </p:sp>
    </p:spTree>
    <p:extLst>
      <p:ext uri="{BB962C8B-B14F-4D97-AF65-F5344CB8AC3E}">
        <p14:creationId xmlns:p14="http://schemas.microsoft.com/office/powerpoint/2010/main" val="238927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4134496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spTree>
    <p:extLst>
      <p:ext uri="{BB962C8B-B14F-4D97-AF65-F5344CB8AC3E}">
        <p14:creationId xmlns:p14="http://schemas.microsoft.com/office/powerpoint/2010/main" val="244831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3"/>
          <a:stretch>
            <a:fillRect/>
          </a:stretch>
        </p:blipFill>
        <p:spPr>
          <a:xfrm>
            <a:off x="1498600" y="1690688"/>
            <a:ext cx="9194800" cy="4775200"/>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spread of pathogens between hosts over time can be described using a phylogenetic tree.</a:t>
            </a:r>
          </a:p>
        </p:txBody>
      </p:sp>
      <p:pic>
        <p:nvPicPr>
          <p:cNvPr id="12" name="Content Placeholder 11">
            <a:extLst>
              <a:ext uri="{FF2B5EF4-FFF2-40B4-BE49-F238E27FC236}">
                <a16:creationId xmlns:a16="http://schemas.microsoft.com/office/drawing/2014/main" id="{D173AB30-D33B-A048-824E-F56B3B3B114A}"/>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79783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3"/>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3358357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3"/>
          <a:stretch>
            <a:fillRect/>
          </a:stretch>
        </p:blipFill>
        <p:spPr>
          <a:xfrm>
            <a:off x="1485900" y="1581805"/>
            <a:ext cx="9220200" cy="4787900"/>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spTree>
    <p:extLst>
      <p:ext uri="{BB962C8B-B14F-4D97-AF65-F5344CB8AC3E}">
        <p14:creationId xmlns:p14="http://schemas.microsoft.com/office/powerpoint/2010/main" val="189134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Virus </a:t>
            </a:r>
            <a:r>
              <a:rPr lang="en-US" dirty="0" err="1"/>
              <a:t>Evol</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fontScale="90000"/>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spTree>
    <p:extLst>
      <p:ext uri="{BB962C8B-B14F-4D97-AF65-F5344CB8AC3E}">
        <p14:creationId xmlns:p14="http://schemas.microsoft.com/office/powerpoint/2010/main" val="314473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9B7E-2447-2041-820E-7A1405B97185}"/>
              </a:ext>
            </a:extLst>
          </p:cNvPr>
          <p:cNvSpPr>
            <a:spLocks noGrp="1"/>
          </p:cNvSpPr>
          <p:nvPr>
            <p:ph type="title"/>
          </p:nvPr>
        </p:nvSpPr>
        <p:spPr/>
        <p:txBody>
          <a:bodyPr>
            <a:normAutofit fontScale="90000"/>
          </a:bodyPr>
          <a:lstStyle/>
          <a:p>
            <a:r>
              <a:rPr lang="en-US" dirty="0"/>
              <a:t>Mathematically clock models are functions that have divergence as input and time as output</a:t>
            </a:r>
          </a:p>
        </p:txBody>
      </p:sp>
      <p:pic>
        <p:nvPicPr>
          <p:cNvPr id="4" name="Picture 16" descr="&#10;clock2.png                                                     0007EAEFMacintosh HD                   C16FBD73:">
            <a:extLst>
              <a:ext uri="{FF2B5EF4-FFF2-40B4-BE49-F238E27FC236}">
                <a16:creationId xmlns:a16="http://schemas.microsoft.com/office/drawing/2014/main" id="{942BF782-3522-BA46-B9F2-A97DFEFC4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76068" y="4074505"/>
            <a:ext cx="1439863" cy="159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3" descr="&#10;clock1.png                                                     0007EAEFMacintosh HD                   C16FBD73:">
            <a:extLst>
              <a:ext uri="{FF2B5EF4-FFF2-40B4-BE49-F238E27FC236}">
                <a16:creationId xmlns:a16="http://schemas.microsoft.com/office/drawing/2014/main" id="{8F238D76-2AFA-5C45-BDB8-B2D762DF6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696899" y="4075300"/>
            <a:ext cx="1439863" cy="159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9" descr="&#10;clock3.png                                                     0007EAEFMacintosh HD                   C16FBD73:">
            <a:extLst>
              <a:ext uri="{FF2B5EF4-FFF2-40B4-BE49-F238E27FC236}">
                <a16:creationId xmlns:a16="http://schemas.microsoft.com/office/drawing/2014/main" id="{836BAD40-90ED-784C-B6D9-470A6E4B2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9055238" y="4074505"/>
            <a:ext cx="1439863" cy="159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767EDD89-84C9-094B-8821-246D85690825}"/>
              </a:ext>
            </a:extLst>
          </p:cNvPr>
          <p:cNvSpPr txBox="1"/>
          <p:nvPr/>
        </p:nvSpPr>
        <p:spPr>
          <a:xfrm flipH="1">
            <a:off x="1571575" y="2460222"/>
            <a:ext cx="3047558" cy="923330"/>
          </a:xfrm>
          <a:prstGeom prst="rect">
            <a:avLst/>
          </a:prstGeom>
          <a:noFill/>
        </p:spPr>
        <p:txBody>
          <a:bodyPr wrap="square" rtlCol="0">
            <a:spAutoFit/>
          </a:bodyPr>
          <a:lstStyle/>
          <a:p>
            <a:r>
              <a:rPr lang="en-US" b="1" dirty="0">
                <a:latin typeface="Helvetica" pitchFamily="2" charset="0"/>
              </a:rPr>
              <a:t>Strict Clock: </a:t>
            </a:r>
          </a:p>
          <a:p>
            <a:r>
              <a:rPr lang="en-US" dirty="0">
                <a:latin typeface="Helvetica" pitchFamily="2" charset="0"/>
              </a:rPr>
              <a:t>All Branches evolve equally fast.</a:t>
            </a:r>
          </a:p>
        </p:txBody>
      </p:sp>
      <p:sp>
        <p:nvSpPr>
          <p:cNvPr id="11" name="TextBox 10">
            <a:extLst>
              <a:ext uri="{FF2B5EF4-FFF2-40B4-BE49-F238E27FC236}">
                <a16:creationId xmlns:a16="http://schemas.microsoft.com/office/drawing/2014/main" id="{2E58230F-A961-2A49-8356-A23E6A89C6C3}"/>
              </a:ext>
            </a:extLst>
          </p:cNvPr>
          <p:cNvSpPr txBox="1"/>
          <p:nvPr/>
        </p:nvSpPr>
        <p:spPr>
          <a:xfrm flipH="1">
            <a:off x="5079483" y="2441542"/>
            <a:ext cx="3047558" cy="1200329"/>
          </a:xfrm>
          <a:prstGeom prst="rect">
            <a:avLst/>
          </a:prstGeom>
          <a:noFill/>
        </p:spPr>
        <p:txBody>
          <a:bodyPr wrap="square" rtlCol="0">
            <a:spAutoFit/>
          </a:bodyPr>
          <a:lstStyle/>
          <a:p>
            <a:r>
              <a:rPr lang="en-US" b="1" dirty="0">
                <a:latin typeface="Helvetica" pitchFamily="2" charset="0"/>
              </a:rPr>
              <a:t>Local Clock: </a:t>
            </a:r>
          </a:p>
          <a:p>
            <a:r>
              <a:rPr lang="en-US" dirty="0">
                <a:latin typeface="Helvetica" pitchFamily="2" charset="0"/>
              </a:rPr>
              <a:t>Speed of evolution can change at estimated points in time.</a:t>
            </a:r>
          </a:p>
        </p:txBody>
      </p:sp>
      <p:sp>
        <p:nvSpPr>
          <p:cNvPr id="12" name="TextBox 11">
            <a:extLst>
              <a:ext uri="{FF2B5EF4-FFF2-40B4-BE49-F238E27FC236}">
                <a16:creationId xmlns:a16="http://schemas.microsoft.com/office/drawing/2014/main" id="{36D1DA10-A6D4-584F-91A1-7B4D02716DDA}"/>
              </a:ext>
            </a:extLst>
          </p:cNvPr>
          <p:cNvSpPr txBox="1"/>
          <p:nvPr/>
        </p:nvSpPr>
        <p:spPr>
          <a:xfrm flipH="1">
            <a:off x="8976657" y="2441541"/>
            <a:ext cx="3047558" cy="1200329"/>
          </a:xfrm>
          <a:prstGeom prst="rect">
            <a:avLst/>
          </a:prstGeom>
          <a:noFill/>
        </p:spPr>
        <p:txBody>
          <a:bodyPr wrap="square" rtlCol="0">
            <a:spAutoFit/>
          </a:bodyPr>
          <a:lstStyle/>
          <a:p>
            <a:r>
              <a:rPr lang="en-US" b="1" dirty="0">
                <a:latin typeface="Helvetica" pitchFamily="2" charset="0"/>
              </a:rPr>
              <a:t>Uncorrelated Clock: </a:t>
            </a:r>
          </a:p>
          <a:p>
            <a:r>
              <a:rPr lang="en-US" dirty="0">
                <a:latin typeface="Helvetica" pitchFamily="2" charset="0"/>
              </a:rPr>
              <a:t>Each branch evolves at a speed that is a random draw from a distribution.</a:t>
            </a:r>
          </a:p>
        </p:txBody>
      </p:sp>
    </p:spTree>
    <p:extLst>
      <p:ext uri="{BB962C8B-B14F-4D97-AF65-F5344CB8AC3E}">
        <p14:creationId xmlns:p14="http://schemas.microsoft.com/office/powerpoint/2010/main" val="170832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Local clocks allow for clock range to change at pre specified points</a:t>
            </a:r>
          </a:p>
        </p:txBody>
      </p:sp>
      <p:sp>
        <p:nvSpPr>
          <p:cNvPr id="5" name="TextBox 4">
            <a:extLst>
              <a:ext uri="{FF2B5EF4-FFF2-40B4-BE49-F238E27FC236}">
                <a16:creationId xmlns:a16="http://schemas.microsoft.com/office/drawing/2014/main" id="{19747D59-5C00-D940-ACAE-5E2117978D5F}"/>
              </a:ext>
            </a:extLst>
          </p:cNvPr>
          <p:cNvSpPr txBox="1"/>
          <p:nvPr/>
        </p:nvSpPr>
        <p:spPr>
          <a:xfrm>
            <a:off x="9036424" y="6488668"/>
            <a:ext cx="3155576" cy="369332"/>
          </a:xfrm>
          <a:prstGeom prst="rect">
            <a:avLst/>
          </a:prstGeom>
          <a:noFill/>
        </p:spPr>
        <p:txBody>
          <a:bodyPr wrap="square" rtlCol="0">
            <a:spAutoFit/>
          </a:bodyPr>
          <a:lstStyle/>
          <a:p>
            <a:r>
              <a:rPr lang="en-US" dirty="0"/>
              <a:t>Drummond et al., 2010, </a:t>
            </a:r>
            <a:r>
              <a:rPr lang="en-US" i="1" dirty="0"/>
              <a:t>BMC</a:t>
            </a:r>
          </a:p>
        </p:txBody>
      </p:sp>
      <p:sp>
        <p:nvSpPr>
          <p:cNvPr id="3" name="Content Placeholder 2">
            <a:extLst>
              <a:ext uri="{FF2B5EF4-FFF2-40B4-BE49-F238E27FC236}">
                <a16:creationId xmlns:a16="http://schemas.microsoft.com/office/drawing/2014/main" id="{A84473DB-06A7-7542-B9C0-4565D9BEEB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22D940B-E383-3C45-9B09-F90193A89077}"/>
              </a:ext>
            </a:extLst>
          </p:cNvPr>
          <p:cNvPicPr>
            <a:picLocks noChangeAspect="1"/>
          </p:cNvPicPr>
          <p:nvPr/>
        </p:nvPicPr>
        <p:blipFill>
          <a:blip r:embed="rId3"/>
          <a:stretch>
            <a:fillRect/>
          </a:stretch>
        </p:blipFill>
        <p:spPr>
          <a:xfrm>
            <a:off x="3705406" y="1691544"/>
            <a:ext cx="4781187" cy="4797124"/>
          </a:xfrm>
          <a:prstGeom prst="rect">
            <a:avLst/>
          </a:prstGeom>
        </p:spPr>
      </p:pic>
    </p:spTree>
    <p:extLst>
      <p:ext uri="{BB962C8B-B14F-4D97-AF65-F5344CB8AC3E}">
        <p14:creationId xmlns:p14="http://schemas.microsoft.com/office/powerpoint/2010/main" val="1811937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a:xfrm>
            <a:off x="5463244" y="365125"/>
            <a:ext cx="5890555" cy="2752148"/>
          </a:xfrm>
        </p:spPr>
        <p:txBody>
          <a:bodyPr>
            <a:normAutofit fontScale="90000"/>
          </a:bodyPr>
          <a:lstStyle/>
          <a:p>
            <a:r>
              <a:rPr lang="en-US" dirty="0"/>
              <a:t>Uncorrelated clocks assume each branch evolve with a rate that is a random draw from a distribution</a:t>
            </a:r>
          </a:p>
        </p:txBody>
      </p:sp>
      <p:sp>
        <p:nvSpPr>
          <p:cNvPr id="5" name="TextBox 4">
            <a:extLst>
              <a:ext uri="{FF2B5EF4-FFF2-40B4-BE49-F238E27FC236}">
                <a16:creationId xmlns:a16="http://schemas.microsoft.com/office/drawing/2014/main" id="{19747D59-5C00-D940-ACAE-5E2117978D5F}"/>
              </a:ext>
            </a:extLst>
          </p:cNvPr>
          <p:cNvSpPr txBox="1"/>
          <p:nvPr/>
        </p:nvSpPr>
        <p:spPr>
          <a:xfrm>
            <a:off x="9036424" y="6488668"/>
            <a:ext cx="3155576" cy="369332"/>
          </a:xfrm>
          <a:prstGeom prst="rect">
            <a:avLst/>
          </a:prstGeom>
          <a:noFill/>
        </p:spPr>
        <p:txBody>
          <a:bodyPr wrap="square" rtlCol="0">
            <a:spAutoFit/>
          </a:bodyPr>
          <a:lstStyle/>
          <a:p>
            <a:r>
              <a:rPr lang="en-US" dirty="0"/>
              <a:t>Drummond et al., 2006, </a:t>
            </a:r>
            <a:r>
              <a:rPr lang="en-US" i="1" dirty="0" err="1"/>
              <a:t>PLoS</a:t>
            </a:r>
            <a:r>
              <a:rPr lang="en-US" i="1" dirty="0"/>
              <a:t> B.</a:t>
            </a:r>
          </a:p>
        </p:txBody>
      </p:sp>
      <p:pic>
        <p:nvPicPr>
          <p:cNvPr id="6" name="Picture 2">
            <a:extLst>
              <a:ext uri="{FF2B5EF4-FFF2-40B4-BE49-F238E27FC236}">
                <a16:creationId xmlns:a16="http://schemas.microsoft.com/office/drawing/2014/main" id="{CAB7928A-F97C-8E4F-B622-AF2643D38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2" y="365125"/>
            <a:ext cx="5405453" cy="6129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5D9827D-875B-724D-8E59-D22F9E233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244" y="3204374"/>
            <a:ext cx="4120573" cy="328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6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a:t>
            </a:r>
            <a:r>
              <a:rPr lang="en-US" dirty="0" err="1"/>
              <a:t>BioRxiv</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55577" y="1547267"/>
            <a:ext cx="5833880" cy="531073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Viruses can have different evolutionary rates depending on the host</a:t>
            </a:r>
          </a:p>
        </p:txBody>
      </p:sp>
      <p:pic>
        <p:nvPicPr>
          <p:cNvPr id="4" name="Picture 7" descr="C:\Documents and Settings\Administrator\Desktop\ppt2.11\completed\nature13016-f2.jpg">
            <a:extLst>
              <a:ext uri="{FF2B5EF4-FFF2-40B4-BE49-F238E27FC236}">
                <a16:creationId xmlns:a16="http://schemas.microsoft.com/office/drawing/2014/main" id="{C83222E6-454C-B146-8074-29C1243F37F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0000" b="76106"/>
          <a:stretch/>
        </p:blipFill>
        <p:spPr bwMode="auto">
          <a:xfrm>
            <a:off x="2883234" y="1856998"/>
            <a:ext cx="6425532" cy="441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9747D59-5C00-D940-ACAE-5E2117978D5F}"/>
              </a:ext>
            </a:extLst>
          </p:cNvPr>
          <p:cNvSpPr txBox="1"/>
          <p:nvPr/>
        </p:nvSpPr>
        <p:spPr>
          <a:xfrm>
            <a:off x="9036424" y="6488668"/>
            <a:ext cx="3155576" cy="369332"/>
          </a:xfrm>
          <a:prstGeom prst="rect">
            <a:avLst/>
          </a:prstGeom>
          <a:noFill/>
        </p:spPr>
        <p:txBody>
          <a:bodyPr wrap="square" rtlCol="0">
            <a:spAutoFit/>
          </a:bodyPr>
          <a:lstStyle/>
          <a:p>
            <a:r>
              <a:rPr lang="en-US" dirty="0" err="1"/>
              <a:t>Worobey</a:t>
            </a:r>
            <a:r>
              <a:rPr lang="en-US" dirty="0"/>
              <a:t> et al., 2014, </a:t>
            </a:r>
            <a:r>
              <a:rPr lang="en-US" i="1" dirty="0"/>
              <a:t>Nature</a:t>
            </a:r>
          </a:p>
        </p:txBody>
      </p:sp>
    </p:spTree>
    <p:extLst>
      <p:ext uri="{BB962C8B-B14F-4D97-AF65-F5344CB8AC3E}">
        <p14:creationId xmlns:p14="http://schemas.microsoft.com/office/powerpoint/2010/main" val="134189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When pathogens are replicated, random errors occur, some of which will rise to fixation.</a:t>
            </a:r>
          </a:p>
        </p:txBody>
      </p:sp>
      <p:pic>
        <p:nvPicPr>
          <p:cNvPr id="13" name="Content Placeholder 12">
            <a:extLst>
              <a:ext uri="{FF2B5EF4-FFF2-40B4-BE49-F238E27FC236}">
                <a16:creationId xmlns:a16="http://schemas.microsoft.com/office/drawing/2014/main" id="{05651570-5F4C-DB48-AFD0-8E270E7CEE46}"/>
              </a:ext>
            </a:extLst>
          </p:cNvPr>
          <p:cNvPicPr>
            <a:picLocks noGrp="1" noChangeAspect="1"/>
          </p:cNvPicPr>
          <p:nvPr>
            <p:ph idx="1"/>
          </p:nvPr>
        </p:nvPicPr>
        <p:blipFill>
          <a:blip r:embed="rId3"/>
          <a:stretch>
            <a:fillRect/>
          </a:stretch>
        </p:blipFill>
        <p:spPr>
          <a:xfrm>
            <a:off x="2473637" y="1977231"/>
            <a:ext cx="7244725" cy="4515644"/>
          </a:xfrm>
        </p:spPr>
      </p:pic>
    </p:spTree>
    <p:extLst>
      <p:ext uri="{BB962C8B-B14F-4D97-AF65-F5344CB8AC3E}">
        <p14:creationId xmlns:p14="http://schemas.microsoft.com/office/powerpoint/2010/main" val="1811350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Over long time windows, there is a clear relationship between divergence and time</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3"/>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2937791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Over shorter time windows, this might, however, not be the case</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867474E4-1A0F-C94C-9D47-30D873C2D219}"/>
              </a:ext>
            </a:extLst>
          </p:cNvPr>
          <p:cNvPicPr>
            <a:picLocks noChangeAspect="1"/>
          </p:cNvPicPr>
          <p:nvPr/>
        </p:nvPicPr>
        <p:blipFill>
          <a:blip r:embed="rId3"/>
          <a:stretch>
            <a:fillRect/>
          </a:stretch>
        </p:blipFill>
        <p:spPr>
          <a:xfrm>
            <a:off x="609600" y="1611868"/>
            <a:ext cx="10388600" cy="4876800"/>
          </a:xfrm>
          <a:prstGeom prst="rect">
            <a:avLst/>
          </a:prstGeom>
        </p:spPr>
      </p:pic>
    </p:spTree>
    <p:extLst>
      <p:ext uri="{BB962C8B-B14F-4D97-AF65-F5344CB8AC3E}">
        <p14:creationId xmlns:p14="http://schemas.microsoft.com/office/powerpoint/2010/main" val="848122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3"/>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spTree>
    <p:extLst>
      <p:ext uri="{BB962C8B-B14F-4D97-AF65-F5344CB8AC3E}">
        <p14:creationId xmlns:p14="http://schemas.microsoft.com/office/powerpoint/2010/main" val="611714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3"/>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3950706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We can access some of this information by sequencing pathogens at the “tips” of phylogenetic trees.</a:t>
            </a:r>
          </a:p>
        </p:txBody>
      </p:sp>
      <p:pic>
        <p:nvPicPr>
          <p:cNvPr id="10" name="Content Placeholder 9">
            <a:extLst>
              <a:ext uri="{FF2B5EF4-FFF2-40B4-BE49-F238E27FC236}">
                <a16:creationId xmlns:a16="http://schemas.microsoft.com/office/drawing/2014/main" id="{D9CEAAEF-CD9A-B546-958D-1E8B321FE18D}"/>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2761644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This results in the data we typically have, i.e. a sequence alignment and the information when a sequence was isolated from a patient.</a:t>
            </a:r>
          </a:p>
        </p:txBody>
      </p:sp>
      <p:pic>
        <p:nvPicPr>
          <p:cNvPr id="6" name="Content Placeholder 5">
            <a:extLst>
              <a:ext uri="{FF2B5EF4-FFF2-40B4-BE49-F238E27FC236}">
                <a16:creationId xmlns:a16="http://schemas.microsoft.com/office/drawing/2014/main" id="{271D4182-9BD7-9440-8070-A4581D2D13A5}"/>
              </a:ext>
            </a:extLst>
          </p:cNvPr>
          <p:cNvPicPr>
            <a:picLocks noGrp="1" noChangeAspect="1"/>
          </p:cNvPicPr>
          <p:nvPr>
            <p:ph idx="1"/>
          </p:nvPr>
        </p:nvPicPr>
        <p:blipFill>
          <a:blip r:embed="rId3"/>
          <a:stretch>
            <a:fillRect/>
          </a:stretch>
        </p:blipFill>
        <p:spPr>
          <a:xfrm>
            <a:off x="2835275" y="2657766"/>
            <a:ext cx="6521450" cy="2818315"/>
          </a:xfrm>
        </p:spPr>
      </p:pic>
    </p:spTree>
    <p:extLst>
      <p:ext uri="{BB962C8B-B14F-4D97-AF65-F5344CB8AC3E}">
        <p14:creationId xmlns:p14="http://schemas.microsoft.com/office/powerpoint/2010/main" val="328138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Evolutionary models allow us to get from sequence alignments and sampling times to phylogenetic trees.</a:t>
            </a:r>
          </a:p>
        </p:txBody>
      </p:sp>
      <p:pic>
        <p:nvPicPr>
          <p:cNvPr id="7" name="Content Placeholder 6">
            <a:extLst>
              <a:ext uri="{FF2B5EF4-FFF2-40B4-BE49-F238E27FC236}">
                <a16:creationId xmlns:a16="http://schemas.microsoft.com/office/drawing/2014/main" id="{FE3559AC-FD04-DF43-87C3-59E1BB8EB73C}"/>
              </a:ext>
            </a:extLst>
          </p:cNvPr>
          <p:cNvPicPr>
            <a:picLocks noGrp="1" noChangeAspect="1"/>
          </p:cNvPicPr>
          <p:nvPr>
            <p:ph idx="1"/>
          </p:nvPr>
        </p:nvPicPr>
        <p:blipFill>
          <a:blip r:embed="rId3"/>
          <a:stretch>
            <a:fillRect/>
          </a:stretch>
        </p:blipFill>
        <p:spPr>
          <a:xfrm>
            <a:off x="838200" y="2606726"/>
            <a:ext cx="10515600" cy="3560662"/>
          </a:xfrm>
        </p:spPr>
      </p:pic>
    </p:spTree>
    <p:extLst>
      <p:ext uri="{BB962C8B-B14F-4D97-AF65-F5344CB8AC3E}">
        <p14:creationId xmlns:p14="http://schemas.microsoft.com/office/powerpoint/2010/main" val="172967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0"/>
            <a:ext cx="9654923" cy="7017134"/>
          </a:xfrm>
        </p:spPr>
      </p:pic>
    </p:spTree>
    <p:extLst>
      <p:ext uri="{BB962C8B-B14F-4D97-AF65-F5344CB8AC3E}">
        <p14:creationId xmlns:p14="http://schemas.microsoft.com/office/powerpoint/2010/main" val="240371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Getting from multiple sequence alignments to time tree can be done using different approaches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a:bodyPr>
          <a:lstStyle/>
          <a:p>
            <a:endParaRPr lang="en-US" b="1" dirty="0"/>
          </a:p>
          <a:p>
            <a:r>
              <a:rPr lang="en-US" b="1" dirty="0"/>
              <a:t>MLE route: </a:t>
            </a:r>
            <a:r>
              <a:rPr lang="en-US" dirty="0"/>
              <a:t>Uses programs such as </a:t>
            </a:r>
            <a:r>
              <a:rPr lang="en-US" dirty="0" err="1"/>
              <a:t>RaxML</a:t>
            </a:r>
            <a:r>
              <a:rPr lang="en-US" dirty="0"/>
              <a:t> (IQ-Tree etc.) to get a divergence tree. Programs such as Least Square Dating, Time Tree etc. then use this tree, add sampling times to get time trees.</a:t>
            </a:r>
          </a:p>
          <a:p>
            <a:endParaRPr lang="en-US" dirty="0"/>
          </a:p>
          <a:p>
            <a:r>
              <a:rPr lang="en-US" b="1" dirty="0"/>
              <a:t>Bayesian route: </a:t>
            </a:r>
            <a:r>
              <a:rPr lang="en-US" dirty="0"/>
              <a:t>Jointly estimates the phylogenetic tree, how to map alignments to divergence and how to map this to actual time with a bunch of other parameters.</a:t>
            </a:r>
          </a:p>
        </p:txBody>
      </p:sp>
    </p:spTree>
    <p:extLst>
      <p:ext uri="{BB962C8B-B14F-4D97-AF65-F5344CB8AC3E}">
        <p14:creationId xmlns:p14="http://schemas.microsoft.com/office/powerpoint/2010/main" val="3860026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Rate heterogeneity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spTree>
    <p:extLst>
      <p:ext uri="{BB962C8B-B14F-4D97-AF65-F5344CB8AC3E}">
        <p14:creationId xmlns:p14="http://schemas.microsoft.com/office/powerpoint/2010/main" val="4171662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5602</TotalTime>
  <Words>2438</Words>
  <Application>Microsoft Macintosh PowerPoint</Application>
  <PresentationFormat>Widescreen</PresentationFormat>
  <Paragraphs>222</Paragraphs>
  <Slides>35</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Courier</vt:lpstr>
      <vt:lpstr>Helvetica</vt:lpstr>
      <vt:lpstr>Helvetica Neue Light</vt:lpstr>
      <vt:lpstr>Office Theme</vt:lpstr>
      <vt:lpstr>Tracking the evolution of pathogens over time</vt:lpstr>
      <vt:lpstr>The spread of pathogens between hosts over time can be described using a phylogenetic tree.</vt:lpstr>
      <vt:lpstr>When pathogens are replicated, random errors occur, some of which will rise to fixation.</vt:lpstr>
      <vt:lpstr>We can access some of this information by sequencing pathogens at the “tips” of phylogenetic trees.</vt:lpstr>
      <vt:lpstr>This results in the data we typically have, i.e. a sequence alignment and the information when a sequence was isolated from a patient.</vt:lpstr>
      <vt:lpstr>Evolutionary models allow us to get from sequence alignments and sampling times to phylogenetic trees.</vt:lpstr>
      <vt:lpstr>PowerPoint Presentation</vt:lpstr>
      <vt:lpstr>Getting from multiple sequence alignments to time tree can be done using different approaches</vt:lpstr>
      <vt:lpstr>Site models describe the relative change across nucleotides and positions in the alignment and consist of several parts.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models account for rate differences across sites (e.g. HKY+G4).</vt:lpstr>
      <vt:lpstr>Changes in the third codon position are far more likely to not affect the amino acid</vt:lpstr>
      <vt:lpstr>Accounting for rate variation between codon positions is almost always better</vt:lpstr>
      <vt:lpstr>Practical considerations</vt:lpstr>
      <vt:lpstr>QUESTIONS?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What is my clock rate? (from Holmes et al. 2016</vt:lpstr>
      <vt:lpstr>Different organisms have vastly different rates of evolution</vt:lpstr>
      <vt:lpstr>Mathematically clock models are functions that have divergence as input and time as output</vt:lpstr>
      <vt:lpstr>Mathematically clock models are functions that have divergence as input and time as output</vt:lpstr>
      <vt:lpstr>Local clocks allow for clock range to change at pre specified points</vt:lpstr>
      <vt:lpstr>Uncorrelated clocks assume each branch evolve with a rate that is a random draw from a distribution</vt:lpstr>
      <vt:lpstr>Evolutionary models can be used to estimate common ancestor times</vt:lpstr>
      <vt:lpstr>Viruses can have different evolutionary rates depending on the host</vt:lpstr>
      <vt:lpstr>Over long time windows, there is a clear relationship between divergence and time</vt:lpstr>
      <vt:lpstr>Over shorter time windows, this might, however, not be the case</vt:lpstr>
      <vt:lpstr>Is there enough signal to estimate evolutionary rates? Tip Randomization</vt:lpstr>
      <vt:lpstr>Model choices not directly related to clock models can impact rate estimates</vt:lpstr>
      <vt:lpstr>QUESTIONS?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50</cp:revision>
  <dcterms:created xsi:type="dcterms:W3CDTF">2020-07-05T17:44:26Z</dcterms:created>
  <dcterms:modified xsi:type="dcterms:W3CDTF">2020-07-23T21:08:45Z</dcterms:modified>
</cp:coreProperties>
</file>